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81" r:id="rId5"/>
    <p:sldId id="304" r:id="rId6"/>
    <p:sldId id="306" r:id="rId7"/>
    <p:sldId id="313" r:id="rId8"/>
    <p:sldId id="311" r:id="rId9"/>
    <p:sldId id="305" r:id="rId10"/>
    <p:sldId id="307" r:id="rId11"/>
    <p:sldId id="308" r:id="rId12"/>
    <p:sldId id="309" r:id="rId13"/>
    <p:sldId id="310" r:id="rId14"/>
    <p:sldId id="314" r:id="rId15"/>
    <p:sldId id="315" r:id="rId16"/>
  </p:sldIdLst>
  <p:sldSz cx="12192000" cy="6858000"/>
  <p:notesSz cx="6858000" cy="9153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A259B0D-AF2B-27B1-6B23-60982CC74851}" name="Mackey, Melissa (ILS)" initials="MM" userId="S::melissa.mackey@ils.ny.gov::cb3d3a5d-0baa-47df-b1bf-b23263e67ab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ckey, Melissa (ILS)" initials="MM(" lastIdx="1" clrIdx="0">
    <p:extLst>
      <p:ext uri="{19B8F6BF-5375-455C-9EA6-DF929625EA0E}">
        <p15:presenceInfo xmlns:p15="http://schemas.microsoft.com/office/powerpoint/2012/main" userId="S::melissa.mackey@ils.ny.gov::cb3d3a5d-0baa-47df-b1bf-b23263e67ab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583" autoAdjust="0"/>
  </p:normalViewPr>
  <p:slideViewPr>
    <p:cSldViewPr snapToGrid="0">
      <p:cViewPr varScale="1">
        <p:scale>
          <a:sx n="53" d="100"/>
          <a:sy n="53" d="100"/>
        </p:scale>
        <p:origin x="11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9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9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3F26E-498E-4363-9A8D-C406D91F85E3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4213" y="1144588"/>
            <a:ext cx="5489575" cy="3089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5134"/>
            <a:ext cx="5486400" cy="3604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94261"/>
            <a:ext cx="2971800" cy="459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94261"/>
            <a:ext cx="2971800" cy="459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823BD-3ECA-4931-8888-679628ACF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50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F9717-867D-45BF-961C-F7969A36EE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52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F9717-867D-45BF-961C-F7969A36EE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713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F9717-867D-45BF-961C-F7969A36EE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54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F9717-867D-45BF-961C-F7969A36EE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1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F9717-867D-45BF-961C-F7969A36EE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14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F9717-867D-45BF-961C-F7969A36EE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578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F9717-867D-45BF-961C-F7969A36EE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93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F9717-867D-45BF-961C-F7969A36EE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73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F9717-867D-45BF-961C-F7969A36EE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87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F9717-867D-45BF-961C-F7969A36EE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182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F9717-867D-45BF-961C-F7969A36EE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32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F9717-867D-45BF-961C-F7969A36EE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78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7E4A4-FA3F-4FA2-AED9-4242F179E4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C418F9-0BA8-40AC-B467-E9CE232D1E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CACC1-1A8F-44D6-9F78-A03B0CBD3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9631-9D19-4634-A0DE-3C9CE5932040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403E4-B959-4C5C-94CC-BC90330AB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75212-A34E-4F01-AB8B-BB471EE6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7BB0-0D9F-4F9B-BAEE-63BFBE9B8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26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62160-2F15-430E-AD4C-ED45B2770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287F8D-8911-465B-93EC-25483D2D44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D04D2-DC21-49DB-8B3E-C98AFE53F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9631-9D19-4634-A0DE-3C9CE5932040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AD90D-E027-4D45-ACCA-656D340D0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9547-C52E-49C9-B9BC-CE82319CF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7BB0-0D9F-4F9B-BAEE-63BFBE9B8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69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D3312A-0BA6-4903-BFC4-9856119499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500043-E6A1-418B-AFDD-845FE476C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9F0C0-068F-4FE1-96A8-68A3073AC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9631-9D19-4634-A0DE-3C9CE5932040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8219F-7BFA-4423-B592-812F97C0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B160B-CAA1-4CD0-B6D5-9001F1883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7BB0-0D9F-4F9B-BAEE-63BFBE9B8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3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A9C68-331D-4B1D-B7DE-88BAF8E49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A0385-247F-4BC8-B634-964ED2FDA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383A5-D055-4F35-82FF-F722800D7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9631-9D19-4634-A0DE-3C9CE5932040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65F7D-DF2C-4A0C-909E-3952B36BD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4E27F-890C-44F2-9BF0-F098D3D84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7BB0-0D9F-4F9B-BAEE-63BFBE9B8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4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38D5F-E44C-4F0B-87DB-5833C8A97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0F65D-5D07-4546-8445-C5662C745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1771B-976E-4C7B-B941-C2808FD81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9631-9D19-4634-A0DE-3C9CE5932040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080300-DD3C-497D-84B3-4C1537CCE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4C60D-AD5E-41D8-82EA-9AE85C113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7BB0-0D9F-4F9B-BAEE-63BFBE9B8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23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40DD5-63C8-4FBD-9BAD-24494CF34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EF219-AC10-4FEE-ABA1-378F52344D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73B373-2CA2-4808-8D78-2B3385E2F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16B44-7E42-4AEF-AB92-53F064EEB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9631-9D19-4634-A0DE-3C9CE5932040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612543-2C35-40AF-A755-9DEDD14CB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180B7-2B6C-431C-90B0-7FD6EA56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7BB0-0D9F-4F9B-BAEE-63BFBE9B8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94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55CA9-367F-447E-A4FC-E06FE10C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9AC517-1021-4CCC-B079-E9CDBD76C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D958A4-BA26-49B5-87C6-94F5AD05F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56A62D-60DD-43E4-8047-4AFEB83CBA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BCF660-CAAA-4E37-89EE-7538F5BF48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E67152-A7A1-4EE8-8169-D241C1266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9631-9D19-4634-A0DE-3C9CE5932040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4BDA5B-FABF-43EC-8A43-A8ED69849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09A711-7811-4ED4-81C4-580BB74D6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7BB0-0D9F-4F9B-BAEE-63BFBE9B8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879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4F0D2-5569-4B28-A664-BE34BF6EB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BD3A29-5FE2-411A-BE28-9916D24E7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9631-9D19-4634-A0DE-3C9CE5932040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2C6038-5680-4ED3-8475-F706ECCBA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2A9B65-C351-421D-88E6-2681F1606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7BB0-0D9F-4F9B-BAEE-63BFBE9B8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46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896DA6-1487-42AB-889F-207A6F669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9631-9D19-4634-A0DE-3C9CE5932040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5CFB53-6D67-4846-BCAF-6FE8F118D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91F0E-F3AE-4DB3-856C-6065FE6F7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7BB0-0D9F-4F9B-BAEE-63BFBE9B8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04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4E044-C209-45A8-BF4F-02E1823CC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E0BAB-252E-4E2A-8D89-912A937FF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56A95-692F-4317-BE69-1AF91B1A3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33135-CCD8-4709-8BFB-03145579B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9631-9D19-4634-A0DE-3C9CE5932040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9AEDDE-F43A-467F-8917-71F328B06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2DD4D-319D-40E6-9DD3-52290927B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7BB0-0D9F-4F9B-BAEE-63BFBE9B8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9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D66F1-0B69-4B97-B232-DF7870801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6D3479-C72E-4EEE-9D29-1F0FA1A19D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963B3-CAF2-4188-BCEA-89A4B5BAA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6EDB69-F321-4977-8B6C-670D7AE45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C9631-9D19-4634-A0DE-3C9CE5932040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20F33A-D25F-4A95-8716-8AD4D21E9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218B60-A92E-4F1F-85D3-2252AB390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7BB0-0D9F-4F9B-BAEE-63BFBE9B8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45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1CD8ED-54B3-4459-B607-7DE7D89C6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EEBEF-F414-43AD-B219-ED4A33AD7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F0177-BF77-42D3-B5F8-F57063E4C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C9631-9D19-4634-A0DE-3C9CE5932040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288F3-DC4D-4B14-80CF-0B78F210B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EA9B2-9A05-4F09-8BC3-2AFA80A938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D7BB0-0D9F-4F9B-BAEE-63BFBE9B8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0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data@ils.ny.gov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856791"/>
            <a:ext cx="12192000" cy="916928"/>
          </a:xfrm>
          <a:prstGeom prst="rect">
            <a:avLst/>
          </a:prstGeom>
          <a:solidFill>
            <a:srgbClr val="7A9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38406"/>
            <a:ext cx="11811000" cy="23876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ILS Data Reporting Updates and New ILS Provider Staffing Charts</a:t>
            </a:r>
            <a:endParaRPr lang="en-US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125794"/>
            <a:ext cx="9086088" cy="1655762"/>
          </a:xfrm>
        </p:spPr>
        <p:txBody>
          <a:bodyPr/>
          <a:lstStyle/>
          <a:p>
            <a:pPr algn="l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ILS Research Team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07261"/>
            <a:ext cx="12192000" cy="850739"/>
          </a:xfrm>
          <a:prstGeom prst="rect">
            <a:avLst/>
          </a:prstGeom>
          <a:solidFill>
            <a:srgbClr val="5B7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       Instructional Video – January 2025</a:t>
            </a:r>
          </a:p>
        </p:txBody>
      </p:sp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848CB634-316C-4651-8674-A4DECB7A9D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314725"/>
            <a:ext cx="5100279" cy="894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362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5125A9FD-FD22-4173-9048-CCE38D690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73" y="758397"/>
            <a:ext cx="10674926" cy="1325563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ILS Provider Staffing Chart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1575"/>
            <a:ext cx="12192000" cy="486137"/>
          </a:xfrm>
          <a:prstGeom prst="rect">
            <a:avLst/>
          </a:prstGeom>
          <a:solidFill>
            <a:srgbClr val="7A9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20073"/>
            <a:ext cx="12192000" cy="354489"/>
          </a:xfrm>
          <a:prstGeom prst="rect">
            <a:avLst/>
          </a:prstGeom>
          <a:solidFill>
            <a:srgbClr val="5B7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3999" y="120073"/>
            <a:ext cx="4606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Instructional Video – January 2025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7561" y="474562"/>
            <a:ext cx="11365566" cy="1351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8364AE-3D92-4DF5-BBB2-C9C115168B3A}"/>
              </a:ext>
            </a:extLst>
          </p:cNvPr>
          <p:cNvSpPr/>
          <p:nvPr/>
        </p:nvSpPr>
        <p:spPr>
          <a:xfrm>
            <a:off x="3228622" y="5452533"/>
            <a:ext cx="191911" cy="1806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7114715-0351-489E-AB16-4B187EEF8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874" y="2180113"/>
            <a:ext cx="10674926" cy="4316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Instructional materials and questions:</a:t>
            </a:r>
          </a:p>
          <a:p>
            <a:r>
              <a:rPr lang="en-US" sz="3500" dirty="0"/>
              <a:t>This instructional video</a:t>
            </a:r>
          </a:p>
          <a:p>
            <a:r>
              <a:rPr lang="en-US" sz="3500" dirty="0"/>
              <a:t>Virtual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/>
              <a:t>ILS Q&amp;A session: Thursday, January 23, 2025 at 11:00 am</a:t>
            </a:r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69CA362-6E2E-4408-9C13-7F9B5FBA3A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4768" y="6099603"/>
            <a:ext cx="3228665" cy="56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65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5125A9FD-FD22-4173-9048-CCE38D690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73" y="758397"/>
            <a:ext cx="10674926" cy="1325563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Important Dates in 2025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1575"/>
            <a:ext cx="12192000" cy="486137"/>
          </a:xfrm>
          <a:prstGeom prst="rect">
            <a:avLst/>
          </a:prstGeom>
          <a:solidFill>
            <a:srgbClr val="7A9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20073"/>
            <a:ext cx="12192000" cy="354489"/>
          </a:xfrm>
          <a:prstGeom prst="rect">
            <a:avLst/>
          </a:prstGeom>
          <a:solidFill>
            <a:srgbClr val="5B7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3999" y="120073"/>
            <a:ext cx="4606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Instructional Video – January 2025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7561" y="474562"/>
            <a:ext cx="11365566" cy="1351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8364AE-3D92-4DF5-BBB2-C9C115168B3A}"/>
              </a:ext>
            </a:extLst>
          </p:cNvPr>
          <p:cNvSpPr/>
          <p:nvPr/>
        </p:nvSpPr>
        <p:spPr>
          <a:xfrm>
            <a:off x="3228622" y="5452533"/>
            <a:ext cx="191911" cy="1806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7114715-0351-489E-AB16-4B187EEF8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874" y="2180113"/>
            <a:ext cx="10674926" cy="4316939"/>
          </a:xfrm>
        </p:spPr>
        <p:txBody>
          <a:bodyPr>
            <a:normAutofit fontScale="77500" lnSpcReduction="20000"/>
          </a:bodyPr>
          <a:lstStyle/>
          <a:p>
            <a:r>
              <a:rPr lang="en-US" sz="3500" b="1" dirty="0">
                <a:solidFill>
                  <a:schemeClr val="accent1"/>
                </a:solidFill>
              </a:rPr>
              <a:t>January 8: </a:t>
            </a:r>
            <a:r>
              <a:rPr lang="en-US" sz="3500" dirty="0"/>
              <a:t>Email from ILS Director Patricia Warth to Chiefs and Administrators announcing the upcoming distribution of QuestionPro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/>
              <a:t>links to the ILS-195, PRR-195, and PMF</a:t>
            </a:r>
          </a:p>
          <a:p>
            <a:r>
              <a:rPr lang="en-US" sz="3500" b="1" dirty="0">
                <a:solidFill>
                  <a:schemeClr val="accent1"/>
                </a:solidFill>
              </a:rPr>
              <a:t>January 16: </a:t>
            </a:r>
            <a:r>
              <a:rPr lang="en-US" sz="3500" dirty="0"/>
              <a:t>Unique links to the ILS-195, PRR-195, and PMF plus the ILS Provider Staffing Chart will be sent to Chiefs/Administrators and Data Officers</a:t>
            </a:r>
          </a:p>
          <a:p>
            <a:r>
              <a:rPr lang="en-US" sz="3500" b="1" dirty="0">
                <a:solidFill>
                  <a:schemeClr val="accent1"/>
                </a:solidFill>
              </a:rPr>
              <a:t>January 23: </a:t>
            </a:r>
            <a:r>
              <a:rPr lang="en-US" sz="3500" dirty="0"/>
              <a:t>Virtual</a:t>
            </a:r>
            <a:r>
              <a:rPr lang="en-US" sz="3500" b="1" dirty="0"/>
              <a:t> </a:t>
            </a:r>
            <a:r>
              <a:rPr lang="en-US" sz="3500" dirty="0"/>
              <a:t>ILS Q&amp;A session about ILS Provider Staffing Charts, ILS-195, PRR-195, and PMF</a:t>
            </a:r>
          </a:p>
          <a:p>
            <a:r>
              <a:rPr lang="en-US" sz="3500" b="1" dirty="0">
                <a:solidFill>
                  <a:schemeClr val="accent1"/>
                </a:solidFill>
              </a:rPr>
              <a:t>February 14: </a:t>
            </a:r>
            <a:r>
              <a:rPr lang="en-US" sz="3500" dirty="0"/>
              <a:t>Deadline Push the Button campaign </a:t>
            </a:r>
          </a:p>
          <a:p>
            <a:r>
              <a:rPr lang="en-US" sz="3500" b="1" dirty="0">
                <a:solidFill>
                  <a:schemeClr val="accent1"/>
                </a:solidFill>
              </a:rPr>
              <a:t>March 1:</a:t>
            </a:r>
            <a:r>
              <a:rPr lang="en-US" sz="3500" dirty="0"/>
              <a:t> March 2025 PRR-195 due</a:t>
            </a:r>
          </a:p>
          <a:p>
            <a:r>
              <a:rPr lang="en-US" sz="3500" b="1" dirty="0">
                <a:solidFill>
                  <a:schemeClr val="accent1"/>
                </a:solidFill>
              </a:rPr>
              <a:t>April 1: </a:t>
            </a:r>
            <a:r>
              <a:rPr lang="en-US" sz="3500" dirty="0"/>
              <a:t>April 2025 PMF and 2025 ILS-195 due, including ILS Provider Staffing Charts</a:t>
            </a:r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69CA362-6E2E-4408-9C13-7F9B5FBA3A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4768" y="6099603"/>
            <a:ext cx="3228665" cy="56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188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5125A9FD-FD22-4173-9048-CCE38D690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73" y="758397"/>
            <a:ext cx="10674926" cy="1325563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1575"/>
            <a:ext cx="12192000" cy="486137"/>
          </a:xfrm>
          <a:prstGeom prst="rect">
            <a:avLst/>
          </a:prstGeom>
          <a:solidFill>
            <a:srgbClr val="7A9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20073"/>
            <a:ext cx="12192000" cy="354489"/>
          </a:xfrm>
          <a:prstGeom prst="rect">
            <a:avLst/>
          </a:prstGeom>
          <a:solidFill>
            <a:srgbClr val="5B7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3999" y="120073"/>
            <a:ext cx="4606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Instructional Video – January 2025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7561" y="474562"/>
            <a:ext cx="11365566" cy="1351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8364AE-3D92-4DF5-BBB2-C9C115168B3A}"/>
              </a:ext>
            </a:extLst>
          </p:cNvPr>
          <p:cNvSpPr/>
          <p:nvPr/>
        </p:nvSpPr>
        <p:spPr>
          <a:xfrm>
            <a:off x="3228622" y="5452533"/>
            <a:ext cx="191911" cy="1806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7114715-0351-489E-AB16-4B187EEF8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874" y="2180113"/>
            <a:ext cx="10674926" cy="43169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Contact the ILS Research Team at </a:t>
            </a:r>
            <a:r>
              <a:rPr lang="en-US" sz="3500" dirty="0">
                <a:hlinkClick r:id="rId3"/>
              </a:rPr>
              <a:t>data@ils.ny.gov</a:t>
            </a:r>
            <a:endParaRPr lang="en-US" sz="3500" dirty="0"/>
          </a:p>
          <a:p>
            <a:pPr marL="0" indent="0">
              <a:buNone/>
            </a:pPr>
            <a:endParaRPr lang="en-US" sz="3500" dirty="0"/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69CA362-6E2E-4408-9C13-7F9B5FBA3A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4768" y="6099603"/>
            <a:ext cx="3228665" cy="56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641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D5E660-6F5D-AB4D-2F78-1DF099A36EC0}"/>
              </a:ext>
            </a:extLst>
          </p:cNvPr>
          <p:cNvSpPr txBox="1"/>
          <p:nvPr/>
        </p:nvSpPr>
        <p:spPr>
          <a:xfrm>
            <a:off x="678873" y="2109459"/>
            <a:ext cx="8970453" cy="2779294"/>
          </a:xfrm>
          <a:prstGeom prst="rect">
            <a:avLst/>
          </a:prstGeom>
          <a:noFill/>
          <a:ln w="349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5125A9FD-FD22-4173-9048-CCE38D690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73" y="758397"/>
            <a:ext cx="10674926" cy="1325563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ILS Data Reporting Requirements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1575"/>
            <a:ext cx="12192000" cy="486137"/>
          </a:xfrm>
          <a:prstGeom prst="rect">
            <a:avLst/>
          </a:prstGeom>
          <a:solidFill>
            <a:srgbClr val="7A9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20073"/>
            <a:ext cx="12192000" cy="354489"/>
          </a:xfrm>
          <a:prstGeom prst="rect">
            <a:avLst/>
          </a:prstGeom>
          <a:solidFill>
            <a:srgbClr val="5B7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3999" y="120073"/>
            <a:ext cx="4606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Instructional Video – January 2025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7561" y="474562"/>
            <a:ext cx="11365566" cy="1351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8364AE-3D92-4DF5-BBB2-C9C115168B3A}"/>
              </a:ext>
            </a:extLst>
          </p:cNvPr>
          <p:cNvSpPr/>
          <p:nvPr/>
        </p:nvSpPr>
        <p:spPr>
          <a:xfrm>
            <a:off x="3228622" y="5452533"/>
            <a:ext cx="191911" cy="1806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7114715-0351-489E-AB16-4B187EEF8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874" y="2180113"/>
            <a:ext cx="10674926" cy="4316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At the provider level:</a:t>
            </a:r>
          </a:p>
          <a:p>
            <a:r>
              <a:rPr lang="en-US" sz="3600" dirty="0"/>
              <a:t>ILS-195</a:t>
            </a:r>
          </a:p>
          <a:p>
            <a:r>
              <a:rPr lang="en-US" sz="3600"/>
              <a:t>Parental </a:t>
            </a:r>
            <a:r>
              <a:rPr lang="en-US" sz="3600" dirty="0"/>
              <a:t>Representation Report (PRR-195)</a:t>
            </a:r>
          </a:p>
          <a:p>
            <a:r>
              <a:rPr lang="en-US" sz="3600" dirty="0"/>
              <a:t>Performance Measures Progress Report (PMF) 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At the county level:</a:t>
            </a:r>
          </a:p>
          <a:p>
            <a:r>
              <a:rPr lang="en-US" sz="3600" dirty="0"/>
              <a:t>Annual Financial Report</a:t>
            </a:r>
          </a:p>
          <a:p>
            <a:endParaRPr lang="en-US" sz="3600" dirty="0"/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69CA362-6E2E-4408-9C13-7F9B5FBA3A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862" y="6031836"/>
            <a:ext cx="3228665" cy="566390"/>
          </a:xfrm>
          <a:prstGeom prst="rect">
            <a:avLst/>
          </a:prstGeom>
        </p:spPr>
      </p:pic>
      <p:sp>
        <p:nvSpPr>
          <p:cNvPr id="3" name="Arrow: Right 2">
            <a:extLst>
              <a:ext uri="{FF2B5EF4-FFF2-40B4-BE49-F238E27FC236}">
                <a16:creationId xmlns:a16="http://schemas.microsoft.com/office/drawing/2014/main" id="{37BA3A11-9708-5A2C-226E-02868BCCA604}"/>
              </a:ext>
            </a:extLst>
          </p:cNvPr>
          <p:cNvSpPr/>
          <p:nvPr/>
        </p:nvSpPr>
        <p:spPr>
          <a:xfrm rot="10800000">
            <a:off x="9743761" y="3000721"/>
            <a:ext cx="1769365" cy="1325563"/>
          </a:xfrm>
          <a:prstGeom prst="rightArrow">
            <a:avLst>
              <a:gd name="adj1" fmla="val 42739"/>
              <a:gd name="adj2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2D6099-192B-498A-5804-01A3D57D70D8}"/>
              </a:ext>
            </a:extLst>
          </p:cNvPr>
          <p:cNvSpPr txBox="1"/>
          <p:nvPr/>
        </p:nvSpPr>
        <p:spPr>
          <a:xfrm>
            <a:off x="10044551" y="3401892"/>
            <a:ext cx="1755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TODAY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72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5125A9FD-FD22-4173-9048-CCE38D690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73" y="758397"/>
            <a:ext cx="10674926" cy="1325563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2025 Updates to Receipt of Links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1575"/>
            <a:ext cx="12192000" cy="486137"/>
          </a:xfrm>
          <a:prstGeom prst="rect">
            <a:avLst/>
          </a:prstGeom>
          <a:solidFill>
            <a:srgbClr val="7A9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20073"/>
            <a:ext cx="12192000" cy="354489"/>
          </a:xfrm>
          <a:prstGeom prst="rect">
            <a:avLst/>
          </a:prstGeom>
          <a:solidFill>
            <a:srgbClr val="5B7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3999" y="120073"/>
            <a:ext cx="4606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Instructional Video – January 2025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7561" y="474562"/>
            <a:ext cx="11365566" cy="1351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8364AE-3D92-4DF5-BBB2-C9C115168B3A}"/>
              </a:ext>
            </a:extLst>
          </p:cNvPr>
          <p:cNvSpPr/>
          <p:nvPr/>
        </p:nvSpPr>
        <p:spPr>
          <a:xfrm>
            <a:off x="3228622" y="5452533"/>
            <a:ext cx="191911" cy="1806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7114715-0351-489E-AB16-4B187EEF8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874" y="2180113"/>
            <a:ext cx="10674926" cy="4316939"/>
          </a:xfrm>
        </p:spPr>
        <p:txBody>
          <a:bodyPr>
            <a:normAutofit fontScale="92500"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Update:</a:t>
            </a:r>
          </a:p>
          <a:p>
            <a:pPr lvl="1"/>
            <a:r>
              <a:rPr lang="en-US" sz="3200" dirty="0"/>
              <a:t>Providers’ unique links to the 2025 ILS-195, March PRR-195 and/or April PMF will be sent in one single email on Thursday, January 16, 2025, using color-coding to distinguish them</a:t>
            </a:r>
          </a:p>
          <a:p>
            <a:endParaRPr lang="en-US" sz="3600" dirty="0"/>
          </a:p>
          <a:p>
            <a:r>
              <a:rPr lang="en-US" sz="3600" dirty="0">
                <a:solidFill>
                  <a:schemeClr val="accent1"/>
                </a:solidFill>
              </a:rPr>
              <a:t>Why?</a:t>
            </a:r>
            <a:endParaRPr lang="en-US" sz="3600" strike="sngStrike" dirty="0">
              <a:solidFill>
                <a:schemeClr val="accent1"/>
              </a:solidFill>
            </a:endParaRPr>
          </a:p>
          <a:p>
            <a:pPr lvl="1"/>
            <a:r>
              <a:rPr lang="en-US" sz="2800" dirty="0"/>
              <a:t>Overview of all ILS data reporting requirements and receipt of unique links in a single email is convenient and avoids confusion between the different ILS data reports and their different due dates</a:t>
            </a:r>
          </a:p>
          <a:p>
            <a:pPr marL="457200" lvl="1" indent="0">
              <a:buNone/>
            </a:pPr>
            <a:endParaRPr lang="en-US" sz="3200" dirty="0"/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69CA362-6E2E-4408-9C13-7F9B5FBA3A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25" y="6285151"/>
            <a:ext cx="3228665" cy="56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365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5125A9FD-FD22-4173-9048-CCE38D690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73" y="758397"/>
            <a:ext cx="10674926" cy="1325563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2025 Updates to Report Due Dates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1575"/>
            <a:ext cx="12192000" cy="486137"/>
          </a:xfrm>
          <a:prstGeom prst="rect">
            <a:avLst/>
          </a:prstGeom>
          <a:solidFill>
            <a:srgbClr val="7A9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20073"/>
            <a:ext cx="12192000" cy="354489"/>
          </a:xfrm>
          <a:prstGeom prst="rect">
            <a:avLst/>
          </a:prstGeom>
          <a:solidFill>
            <a:srgbClr val="5B7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3999" y="120073"/>
            <a:ext cx="4606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Instructional Video – January 2025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7561" y="474562"/>
            <a:ext cx="11365566" cy="1351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8364AE-3D92-4DF5-BBB2-C9C115168B3A}"/>
              </a:ext>
            </a:extLst>
          </p:cNvPr>
          <p:cNvSpPr/>
          <p:nvPr/>
        </p:nvSpPr>
        <p:spPr>
          <a:xfrm>
            <a:off x="3228622" y="5452533"/>
            <a:ext cx="191911" cy="1806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7114715-0351-489E-AB16-4B187EEF8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874" y="2180113"/>
            <a:ext cx="10674926" cy="4316939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Update:</a:t>
            </a:r>
          </a:p>
          <a:p>
            <a:pPr lvl="1"/>
            <a:r>
              <a:rPr lang="en-US" sz="3200" dirty="0"/>
              <a:t>The April 2025 PMF is due by April 1, 2025 (was due April 30</a:t>
            </a:r>
            <a:r>
              <a:rPr lang="en-US" sz="3200" baseline="30000" dirty="0"/>
              <a:t>th</a:t>
            </a:r>
            <a:r>
              <a:rPr lang="en-US" sz="3200" dirty="0"/>
              <a:t> in years prior)</a:t>
            </a:r>
          </a:p>
          <a:p>
            <a:pPr lvl="1"/>
            <a:r>
              <a:rPr lang="en-US" sz="3200" dirty="0"/>
              <a:t>The due dates for the 2025 ILS-195 (April 1, 2025) and March 2025 PRR-195 (March 1, 2025) remain the same</a:t>
            </a:r>
          </a:p>
          <a:p>
            <a:pPr lvl="2"/>
            <a:r>
              <a:rPr lang="en-US" sz="2800" dirty="0"/>
              <a:t>Like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last year, our </a:t>
            </a:r>
            <a:r>
              <a:rPr lang="en-US" sz="2800" dirty="0">
                <a:solidFill>
                  <a:schemeClr val="accent1"/>
                </a:solidFill>
              </a:rPr>
              <a:t>Push the Button</a:t>
            </a:r>
            <a:r>
              <a:rPr lang="en-US" sz="2800" dirty="0"/>
              <a:t> campaign will encourage providers to submit their ILS-195 early, by February 14, 2025</a:t>
            </a:r>
            <a:endParaRPr lang="en-US" sz="3600" dirty="0"/>
          </a:p>
          <a:p>
            <a:r>
              <a:rPr lang="en-US" sz="3600" dirty="0">
                <a:solidFill>
                  <a:schemeClr val="accent1"/>
                </a:solidFill>
              </a:rPr>
              <a:t>Why?</a:t>
            </a:r>
            <a:endParaRPr lang="en-US" sz="3600" strike="sngStrike" dirty="0">
              <a:solidFill>
                <a:schemeClr val="accent1"/>
              </a:solidFill>
            </a:endParaRPr>
          </a:p>
          <a:p>
            <a:pPr lvl="1"/>
            <a:r>
              <a:rPr lang="en-US" sz="3200" dirty="0"/>
              <a:t>Allows more time for April PMF data review and follow-up, which ensures accurate, quality provider data</a:t>
            </a:r>
          </a:p>
          <a:p>
            <a:pPr lvl="1"/>
            <a:endParaRPr lang="en-US" sz="3200" dirty="0"/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69CA362-6E2E-4408-9C13-7F9B5FBA3A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862" y="6099603"/>
            <a:ext cx="3228665" cy="56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086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5125A9FD-FD22-4173-9048-CCE38D690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73" y="758397"/>
            <a:ext cx="10674926" cy="1325563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2025 Updates to PMF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1575"/>
            <a:ext cx="12192000" cy="486137"/>
          </a:xfrm>
          <a:prstGeom prst="rect">
            <a:avLst/>
          </a:prstGeom>
          <a:solidFill>
            <a:srgbClr val="7A9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20073"/>
            <a:ext cx="12192000" cy="354489"/>
          </a:xfrm>
          <a:prstGeom prst="rect">
            <a:avLst/>
          </a:prstGeom>
          <a:solidFill>
            <a:srgbClr val="5B7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3999" y="120073"/>
            <a:ext cx="4606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Instructional Video – January 2025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7561" y="474562"/>
            <a:ext cx="11365566" cy="1351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8364AE-3D92-4DF5-BBB2-C9C115168B3A}"/>
              </a:ext>
            </a:extLst>
          </p:cNvPr>
          <p:cNvSpPr/>
          <p:nvPr/>
        </p:nvSpPr>
        <p:spPr>
          <a:xfrm>
            <a:off x="3228622" y="5452533"/>
            <a:ext cx="191911" cy="1806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7114715-0351-489E-AB16-4B187EEF8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874" y="2180113"/>
            <a:ext cx="10674926" cy="4316939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Update 1:</a:t>
            </a:r>
          </a:p>
          <a:p>
            <a:pPr lvl="1"/>
            <a:r>
              <a:rPr lang="en-US" sz="3200" dirty="0"/>
              <a:t>The April 2025 Report will refer to the prior calendar year (January 1, 2024 – December 31, 2024) instead of the prior Fiscal Year</a:t>
            </a:r>
          </a:p>
          <a:p>
            <a:endParaRPr lang="en-US" sz="3600" dirty="0"/>
          </a:p>
          <a:p>
            <a:r>
              <a:rPr lang="en-US" sz="3600" dirty="0">
                <a:solidFill>
                  <a:schemeClr val="accent1"/>
                </a:solidFill>
              </a:rPr>
              <a:t>Why?</a:t>
            </a:r>
            <a:endParaRPr lang="en-US" sz="3600" strike="sngStrike" dirty="0">
              <a:solidFill>
                <a:schemeClr val="accent1"/>
              </a:solidFill>
            </a:endParaRPr>
          </a:p>
          <a:p>
            <a:pPr lvl="1"/>
            <a:r>
              <a:rPr lang="en-US" sz="2800" dirty="0"/>
              <a:t>Elimination of different reporting periods between the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ILS-195 and PMF will address provider feedback received by ILS</a:t>
            </a:r>
          </a:p>
          <a:p>
            <a:pPr lvl="1"/>
            <a:r>
              <a:rPr lang="en-US" sz="2800" dirty="0"/>
              <a:t>Makes direct comparison between responses to the ILS-195 and PMF possible</a:t>
            </a:r>
          </a:p>
          <a:p>
            <a:pPr marL="457200" lvl="1" indent="0">
              <a:buNone/>
            </a:pPr>
            <a:endParaRPr lang="en-US" sz="3200" dirty="0"/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69CA362-6E2E-4408-9C13-7F9B5FBA3A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957" y="6100243"/>
            <a:ext cx="3228665" cy="56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909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5125A9FD-FD22-4173-9048-CCE38D690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73" y="758397"/>
            <a:ext cx="10674926" cy="1325563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2025 Updates to PMF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1575"/>
            <a:ext cx="12192000" cy="486137"/>
          </a:xfrm>
          <a:prstGeom prst="rect">
            <a:avLst/>
          </a:prstGeom>
          <a:solidFill>
            <a:srgbClr val="7A9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20073"/>
            <a:ext cx="12192000" cy="354489"/>
          </a:xfrm>
          <a:prstGeom prst="rect">
            <a:avLst/>
          </a:prstGeom>
          <a:solidFill>
            <a:srgbClr val="5B7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3999" y="120073"/>
            <a:ext cx="4606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Instructional Video – January 2025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7561" y="474562"/>
            <a:ext cx="11365566" cy="1351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8364AE-3D92-4DF5-BBB2-C9C115168B3A}"/>
              </a:ext>
            </a:extLst>
          </p:cNvPr>
          <p:cNvSpPr/>
          <p:nvPr/>
        </p:nvSpPr>
        <p:spPr>
          <a:xfrm>
            <a:off x="3228622" y="5452533"/>
            <a:ext cx="191911" cy="1806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7114715-0351-489E-AB16-4B187EEF8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874" y="2180113"/>
            <a:ext cx="10674926" cy="4316939"/>
          </a:xfrm>
        </p:spPr>
        <p:txBody>
          <a:bodyPr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Update 2: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Staffing questions on the PMF (questions 1 and 3) will </a:t>
            </a:r>
            <a:r>
              <a:rPr kumimoji="0" 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 eliminated over the next year 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replaced with the ILS Provider Staffing Chart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Why?</a:t>
            </a:r>
            <a:endParaRPr kumimoji="0" lang="en-US" sz="3300" b="0" i="0" u="none" strike="sng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Staffing questions on the PMF led to many provider questions and confusion</a:t>
            </a:r>
            <a:endParaRPr kumimoji="0" lang="en-US" sz="2600" b="0" i="0" u="none" strike="sng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ILS Provider Staffing Chart will address these concerns and make reporting easier and more intuitive for providers</a:t>
            </a:r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69CA362-6E2E-4408-9C13-7F9B5FBA3A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862" y="6031836"/>
            <a:ext cx="3228665" cy="56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687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5125A9FD-FD22-4173-9048-CCE38D690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73" y="758397"/>
            <a:ext cx="10674926" cy="1325563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ILS Provider Staffing Chart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1575"/>
            <a:ext cx="12192000" cy="486137"/>
          </a:xfrm>
          <a:prstGeom prst="rect">
            <a:avLst/>
          </a:prstGeom>
          <a:solidFill>
            <a:srgbClr val="7A9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20073"/>
            <a:ext cx="12192000" cy="354489"/>
          </a:xfrm>
          <a:prstGeom prst="rect">
            <a:avLst/>
          </a:prstGeom>
          <a:solidFill>
            <a:srgbClr val="5B7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3999" y="120073"/>
            <a:ext cx="4606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Instructional Video – January 2025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7561" y="474562"/>
            <a:ext cx="11365566" cy="1351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8364AE-3D92-4DF5-BBB2-C9C115168B3A}"/>
              </a:ext>
            </a:extLst>
          </p:cNvPr>
          <p:cNvSpPr/>
          <p:nvPr/>
        </p:nvSpPr>
        <p:spPr>
          <a:xfrm>
            <a:off x="3228622" y="5452533"/>
            <a:ext cx="191911" cy="1806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7114715-0351-489E-AB16-4B187EEF8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874" y="2180113"/>
            <a:ext cx="10674926" cy="43169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Why?</a:t>
            </a:r>
            <a:endParaRPr kumimoji="0" lang="en-US" sz="3600" b="0" i="0" u="none" strike="sng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r>
              <a:rPr lang="en-US" sz="3500" dirty="0"/>
              <a:t>Reporting periods for the ILS-195, March PRR-195, and April PMF are the same for the first time in ILS history and now all refer to the prior calendar year</a:t>
            </a:r>
          </a:p>
          <a:p>
            <a:r>
              <a:rPr lang="en-US" sz="3500" dirty="0"/>
              <a:t>All three Reports include questions about staffing</a:t>
            </a:r>
          </a:p>
          <a:p>
            <a:r>
              <a:rPr lang="en-US" sz="3500" dirty="0"/>
              <a:t>These staffing questions will be eliminated over the next few years and replaced with the ILS Provider Staffing Chart</a:t>
            </a:r>
          </a:p>
          <a:p>
            <a:pPr lvl="1"/>
            <a:r>
              <a:rPr lang="en-US" sz="3200" dirty="0"/>
              <a:t>All staffing information in one place</a:t>
            </a:r>
          </a:p>
          <a:p>
            <a:pPr lvl="1"/>
            <a:r>
              <a:rPr lang="en-US" sz="3200" dirty="0"/>
              <a:t>Less duplication of effort by providers</a:t>
            </a:r>
          </a:p>
          <a:p>
            <a:pPr lvl="1"/>
            <a:r>
              <a:rPr lang="en-US" sz="3200" dirty="0"/>
              <a:t>Review and update chart once a year</a:t>
            </a:r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69CA362-6E2E-4408-9C13-7F9B5FBA3A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862" y="6031836"/>
            <a:ext cx="3228665" cy="56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312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5125A9FD-FD22-4173-9048-CCE38D690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73" y="758397"/>
            <a:ext cx="10674926" cy="1325563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ILS Provider Staffing Chart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1575"/>
            <a:ext cx="12192000" cy="486137"/>
          </a:xfrm>
          <a:prstGeom prst="rect">
            <a:avLst/>
          </a:prstGeom>
          <a:solidFill>
            <a:srgbClr val="7A9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20073"/>
            <a:ext cx="12192000" cy="354489"/>
          </a:xfrm>
          <a:prstGeom prst="rect">
            <a:avLst/>
          </a:prstGeom>
          <a:solidFill>
            <a:srgbClr val="5B7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3999" y="120073"/>
            <a:ext cx="4606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Instructional Video – January 2025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7561" y="474562"/>
            <a:ext cx="11365566" cy="1351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8364AE-3D92-4DF5-BBB2-C9C115168B3A}"/>
              </a:ext>
            </a:extLst>
          </p:cNvPr>
          <p:cNvSpPr/>
          <p:nvPr/>
        </p:nvSpPr>
        <p:spPr>
          <a:xfrm>
            <a:off x="3228622" y="5452533"/>
            <a:ext cx="191911" cy="1806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7114715-0351-489E-AB16-4B187EEF8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874" y="2180113"/>
            <a:ext cx="10674926" cy="43169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What?</a:t>
            </a:r>
            <a:endParaRPr kumimoji="0" lang="en-US" sz="3600" b="0" i="0" u="none" strike="sng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r>
              <a:rPr lang="en-US" sz="3500" dirty="0"/>
              <a:t>Excel file - 4 tabs</a:t>
            </a:r>
          </a:p>
          <a:p>
            <a:r>
              <a:rPr lang="en-US" sz="3500" dirty="0"/>
              <a:t>Tab 1: Instructions</a:t>
            </a:r>
          </a:p>
          <a:p>
            <a:r>
              <a:rPr lang="en-US" sz="3500" dirty="0"/>
              <a:t>Tab 2: Attorney Positions</a:t>
            </a:r>
          </a:p>
          <a:p>
            <a:r>
              <a:rPr lang="en-US" sz="3500" dirty="0"/>
              <a:t>Tab 3: Specialized Professional Positions</a:t>
            </a:r>
          </a:p>
          <a:p>
            <a:r>
              <a:rPr lang="en-US" sz="3500" dirty="0"/>
              <a:t>Tab 4: ACP Panel Attorneys</a:t>
            </a:r>
          </a:p>
          <a:p>
            <a:r>
              <a:rPr lang="en-US" sz="3500" dirty="0"/>
              <a:t>Pre-filled by your ILS Regional Attorney based on information currently available to ILS</a:t>
            </a:r>
            <a:endParaRPr lang="en-US" sz="3200" dirty="0"/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69CA362-6E2E-4408-9C13-7F9B5FBA3A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862" y="6031836"/>
            <a:ext cx="3228665" cy="56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393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5125A9FD-FD22-4173-9048-CCE38D690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73" y="758397"/>
            <a:ext cx="10674926" cy="1325563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ILS Provider Staffing Chart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-11575"/>
            <a:ext cx="12192000" cy="486137"/>
          </a:xfrm>
          <a:prstGeom prst="rect">
            <a:avLst/>
          </a:prstGeom>
          <a:solidFill>
            <a:srgbClr val="7A9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20073"/>
            <a:ext cx="12192000" cy="354489"/>
          </a:xfrm>
          <a:prstGeom prst="rect">
            <a:avLst/>
          </a:prstGeom>
          <a:solidFill>
            <a:srgbClr val="5B7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3999" y="120073"/>
            <a:ext cx="4606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Instructional Video – January 2025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47561" y="474562"/>
            <a:ext cx="11365566" cy="1351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8364AE-3D92-4DF5-BBB2-C9C115168B3A}"/>
              </a:ext>
            </a:extLst>
          </p:cNvPr>
          <p:cNvSpPr/>
          <p:nvPr/>
        </p:nvSpPr>
        <p:spPr>
          <a:xfrm>
            <a:off x="3228622" y="5452533"/>
            <a:ext cx="191911" cy="1806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7114715-0351-489E-AB16-4B187EEF8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874" y="2180113"/>
            <a:ext cx="10674926" cy="43169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 I receive and submit?</a:t>
            </a:r>
            <a:endParaRPr kumimoji="0" lang="en-US" sz="3600" b="0" i="0" u="none" strike="sng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r>
              <a:rPr lang="en-US" sz="3500" dirty="0"/>
              <a:t>Sent as an attachment to the January 16</a:t>
            </a:r>
            <a:r>
              <a:rPr lang="en-US" sz="3500" baseline="30000" dirty="0"/>
              <a:t>th</a:t>
            </a:r>
            <a:r>
              <a:rPr lang="en-US" sz="3500" dirty="0"/>
              <a:t> email with your unique QuestionPro links to the ILS-195, PRR-195, and/or PMF </a:t>
            </a:r>
          </a:p>
          <a:p>
            <a:r>
              <a:rPr lang="en-US" sz="3500" dirty="0"/>
              <a:t>Review, update, and complete chart</a:t>
            </a:r>
          </a:p>
          <a:p>
            <a:r>
              <a:rPr lang="en-US" sz="3500" dirty="0"/>
              <a:t>Upload the completed chart when you complete the 2025 ILS-195 online in </a:t>
            </a:r>
            <a:r>
              <a:rPr lang="en-US" sz="3500" dirty="0" err="1"/>
              <a:t>QuestionPro</a:t>
            </a:r>
            <a:r>
              <a:rPr lang="en-US" sz="3500" dirty="0"/>
              <a:t> (last question will allow for file upload)</a:t>
            </a:r>
          </a:p>
          <a:p>
            <a:pPr lvl="1"/>
            <a:r>
              <a:rPr lang="en-US" sz="3100" dirty="0"/>
              <a:t>Upload in Excel format</a:t>
            </a:r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69CA362-6E2E-4408-9C13-7F9B5FBA3A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4767" y="6100243"/>
            <a:ext cx="3228665" cy="56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970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B76A40F4CB6B428BD029D8E24E7C5C" ma:contentTypeVersion="6" ma:contentTypeDescription="Create a new document." ma:contentTypeScope="" ma:versionID="bbeb648444453f75f17c7a143815f749">
  <xsd:schema xmlns:xsd="http://www.w3.org/2001/XMLSchema" xmlns:xs="http://www.w3.org/2001/XMLSchema" xmlns:p="http://schemas.microsoft.com/office/2006/metadata/properties" xmlns:ns3="efb4832d-c00b-4ed1-b401-041048ebf358" targetNamespace="http://schemas.microsoft.com/office/2006/metadata/properties" ma:root="true" ma:fieldsID="ac8cc2b8aaaad8bdc45dec2256d81cb4" ns3:_="">
    <xsd:import namespace="efb4832d-c00b-4ed1-b401-041048ebf35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b4832d-c00b-4ed1-b401-041048ebf3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2B6DB4-0CEC-4A6B-8459-A6A90E76DE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3748C29-9893-4388-BEBE-D42637A482ED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efb4832d-c00b-4ed1-b401-041048ebf358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113A24B-CE2E-4C20-B035-79D2F673D0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b4832d-c00b-4ed1-b401-041048ebf3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4270</TotalTime>
  <Words>774</Words>
  <Application>Microsoft Office PowerPoint</Application>
  <PresentationFormat>Widescreen</PresentationFormat>
  <Paragraphs>98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ILS Data Reporting Updates and New ILS Provider Staffing Charts</vt:lpstr>
      <vt:lpstr>ILS Data Reporting Requirements</vt:lpstr>
      <vt:lpstr>2025 Updates to Receipt of Links</vt:lpstr>
      <vt:lpstr>2025 Updates to Report Due Dates</vt:lpstr>
      <vt:lpstr>2025 Updates to PMF</vt:lpstr>
      <vt:lpstr>2025 Updates to PMF</vt:lpstr>
      <vt:lpstr>ILS Provider Staffing Chart</vt:lpstr>
      <vt:lpstr>ILS Provider Staffing Chart</vt:lpstr>
      <vt:lpstr>ILS Provider Staffing Chart</vt:lpstr>
      <vt:lpstr>ILS Provider Staffing Chart</vt:lpstr>
      <vt:lpstr>Important Dates in 2025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Reporting Statewide Team</dc:title>
  <dc:creator>Chisunka, Luchele (ILS)</dc:creator>
  <cp:lastModifiedBy>Kuijpers, Karlijn (ILS)</cp:lastModifiedBy>
  <cp:revision>167</cp:revision>
  <dcterms:created xsi:type="dcterms:W3CDTF">2021-01-12T15:13:10Z</dcterms:created>
  <dcterms:modified xsi:type="dcterms:W3CDTF">2024-12-23T16:24:10Z</dcterms:modified>
</cp:coreProperties>
</file>